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EC0F8"/>
    <a:srgbClr val="FF3399"/>
    <a:srgbClr val="F379A5"/>
    <a:srgbClr val="66FFFF"/>
    <a:srgbClr val="F09634"/>
    <a:srgbClr val="CC99FF"/>
    <a:srgbClr val="66FF66"/>
    <a:srgbClr val="FFFF99"/>
    <a:srgbClr val="C404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5737" autoAdjust="0"/>
  </p:normalViewPr>
  <p:slideViewPr>
    <p:cSldViewPr>
      <p:cViewPr varScale="1">
        <p:scale>
          <a:sx n="115" d="100"/>
          <a:sy n="115" d="100"/>
        </p:scale>
        <p:origin x="220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F39199-6043-4FE4-A6F1-9935ACF59EE8}"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89360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F39199-6043-4FE4-A6F1-9935ACF59EE8}"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4243150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F39199-6043-4FE4-A6F1-9935ACF59EE8}"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529245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F39199-6043-4FE4-A6F1-9935ACF59EE8}"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129418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F39199-6043-4FE4-A6F1-9935ACF59EE8}"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105407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F39199-6043-4FE4-A6F1-9935ACF59EE8}" type="datetimeFigureOut">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163861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F39199-6043-4FE4-A6F1-9935ACF59EE8}" type="datetimeFigureOut">
              <a:rPr lang="en-GB" smtClean="0"/>
              <a:t>15/03/2024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154729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F39199-6043-4FE4-A6F1-9935ACF59EE8}" type="datetimeFigureOut">
              <a:rPr lang="en-GB" smtClean="0"/>
              <a:t>15/03/2024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96523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39199-6043-4FE4-A6F1-9935ACF59EE8}" type="datetimeFigureOut">
              <a:rPr lang="en-GB" smtClean="0"/>
              <a:t>15/03/2024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758659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F39199-6043-4FE4-A6F1-9935ACF59EE8}" type="datetimeFigureOut">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412537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F39199-6043-4FE4-A6F1-9935ACF59EE8}" type="datetimeFigureOut">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0AC5C5-2476-4FFA-A62E-0849C9A205C9}" type="slidenum">
              <a:rPr lang="en-GB" smtClean="0"/>
              <a:t>‹#›</a:t>
            </a:fld>
            <a:endParaRPr lang="en-GB"/>
          </a:p>
        </p:txBody>
      </p:sp>
    </p:spTree>
    <p:extLst>
      <p:ext uri="{BB962C8B-B14F-4D97-AF65-F5344CB8AC3E}">
        <p14:creationId xmlns:p14="http://schemas.microsoft.com/office/powerpoint/2010/main" val="135533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F39199-6043-4FE4-A6F1-9935ACF59EE8}" type="datetimeFigureOut">
              <a:rPr lang="en-GB" smtClean="0"/>
              <a:t>15/03/2024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AC5C5-2476-4FFA-A62E-0849C9A205C9}" type="slidenum">
              <a:rPr lang="en-GB" smtClean="0"/>
              <a:t>‹#›</a:t>
            </a:fld>
            <a:endParaRPr lang="en-GB"/>
          </a:p>
        </p:txBody>
      </p:sp>
    </p:spTree>
    <p:extLst>
      <p:ext uri="{BB962C8B-B14F-4D97-AF65-F5344CB8AC3E}">
        <p14:creationId xmlns:p14="http://schemas.microsoft.com/office/powerpoint/2010/main" val="122511608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8.jpeg"/><Relationship Id="rId3" Type="http://schemas.openxmlformats.org/officeDocument/2006/relationships/hyperlink" Target="mailto:thh-tr.PaedAsthma@nhs.net" TargetMode="External"/><Relationship Id="rId7" Type="http://schemas.openxmlformats.org/officeDocument/2006/relationships/image" Target="../media/image4.png"/><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image" Target="../media/image6.png"/><Relationship Id="rId5" Type="http://schemas.microsoft.com/office/2007/relationships/hdphoto" Target="../media/hdphoto1.wdp"/><Relationship Id="rId10" Type="http://schemas.openxmlformats.org/officeDocument/2006/relationships/hyperlink" Target="http://www.hillingdoncyp.cnwl.nhs.uk/" TargetMode="External"/><Relationship Id="rId4" Type="http://schemas.openxmlformats.org/officeDocument/2006/relationships/image" Target="../media/image2.png"/><Relationship Id="rId9" Type="http://schemas.openxmlformats.org/officeDocument/2006/relationships/hyperlink" Target="mailto:cnw-tr.hillingdonchildrencc@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561" y="190535"/>
            <a:ext cx="6822672" cy="92333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a:r>
              <a:rPr lang="en-US" sz="5400" b="1" i="1" dirty="0">
                <a:ln w="22225">
                  <a:solidFill>
                    <a:schemeClr val="accent2"/>
                  </a:solidFill>
                  <a:prstDash val="solid"/>
                </a:ln>
                <a:solidFill>
                  <a:schemeClr val="tx2">
                    <a:lumMod val="60000"/>
                    <a:lumOff val="40000"/>
                  </a:schemeClr>
                </a:solidFill>
                <a:effectLst>
                  <a:outerShdw blurRad="38100" dist="38100" dir="2700000" algn="tl">
                    <a:srgbClr val="000000">
                      <a:alpha val="43137"/>
                    </a:srgbClr>
                  </a:outerShdw>
                </a:effectLst>
              </a:rPr>
              <a:t>ASTHMA NEWSLETTER </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78924"/>
            <a:ext cx="286702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6"/>
          <p:cNvSpPr/>
          <p:nvPr/>
        </p:nvSpPr>
        <p:spPr>
          <a:xfrm>
            <a:off x="7668344" y="437616"/>
            <a:ext cx="1191998" cy="60873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2">
                    <a:lumMod val="60000"/>
                    <a:lumOff val="40000"/>
                  </a:schemeClr>
                </a:solidFill>
              </a:rPr>
              <a:t>Spring 2024</a:t>
            </a:r>
          </a:p>
        </p:txBody>
      </p:sp>
      <p:sp>
        <p:nvSpPr>
          <p:cNvPr id="16" name="TextBox 15"/>
          <p:cNvSpPr txBox="1"/>
          <p:nvPr/>
        </p:nvSpPr>
        <p:spPr>
          <a:xfrm>
            <a:off x="97590" y="1166324"/>
            <a:ext cx="3094658" cy="1169551"/>
          </a:xfrm>
          <a:prstGeom prst="rect">
            <a:avLst/>
          </a:prstGeom>
          <a:solidFill>
            <a:srgbClr val="FF99FF"/>
          </a:solidFill>
          <a:ln>
            <a:solidFill>
              <a:schemeClr val="tx1"/>
            </a:solidFill>
            <a:prstDash val="sysDot"/>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sz="1000" b="1" i="1" dirty="0">
                <a:solidFill>
                  <a:srgbClr val="C404B6"/>
                </a:solidFill>
              </a:rPr>
              <a:t>ASTHMA INFORMATION</a:t>
            </a:r>
          </a:p>
          <a:p>
            <a:r>
              <a:rPr lang="en-GB" sz="1000" dirty="0">
                <a:solidFill>
                  <a:schemeClr val="tx1"/>
                </a:solidFill>
              </a:rPr>
              <a:t>Your School Nurse can be contacted to provide information and guidance on the following:</a:t>
            </a:r>
          </a:p>
          <a:p>
            <a:pPr marL="171450" indent="-171450">
              <a:buFont typeface="Arial" panose="020B0604020202020204" pitchFamily="34" charset="0"/>
              <a:buChar char="•"/>
            </a:pPr>
            <a:r>
              <a:rPr lang="en-GB" sz="1000" dirty="0">
                <a:solidFill>
                  <a:schemeClr val="tx1"/>
                </a:solidFill>
              </a:rPr>
              <a:t>Developing your asthma policy.</a:t>
            </a:r>
          </a:p>
          <a:p>
            <a:pPr marL="171450" indent="-171450">
              <a:buFont typeface="Arial" panose="020B0604020202020204" pitchFamily="34" charset="0"/>
              <a:buChar char="•"/>
            </a:pPr>
            <a:r>
              <a:rPr lang="en-GB" sz="1000" dirty="0">
                <a:solidFill>
                  <a:schemeClr val="tx1"/>
                </a:solidFill>
              </a:rPr>
              <a:t>Ongoing support with asthma.</a:t>
            </a:r>
          </a:p>
          <a:p>
            <a:pPr marL="171450" indent="-171450">
              <a:buFont typeface="Arial" panose="020B0604020202020204" pitchFamily="34" charset="0"/>
              <a:buChar char="•"/>
            </a:pPr>
            <a:r>
              <a:rPr lang="en-GB" sz="1000" dirty="0">
                <a:solidFill>
                  <a:schemeClr val="tx1"/>
                </a:solidFill>
              </a:rPr>
              <a:t>Whole school training.</a:t>
            </a:r>
          </a:p>
          <a:p>
            <a:pPr marL="171450" indent="-171450">
              <a:buFont typeface="Arial" panose="020B0604020202020204" pitchFamily="34" charset="0"/>
              <a:buChar char="•"/>
            </a:pPr>
            <a:r>
              <a:rPr lang="en-GB" sz="1000" dirty="0">
                <a:solidFill>
                  <a:schemeClr val="tx1"/>
                </a:solidFill>
              </a:rPr>
              <a:t>Raising concerns about children’s asthma control</a:t>
            </a:r>
            <a:r>
              <a:rPr lang="en-GB" sz="1000" b="1" dirty="0">
                <a:solidFill>
                  <a:srgbClr val="FFFF00"/>
                </a:solidFill>
              </a:rPr>
              <a:t>.</a:t>
            </a:r>
          </a:p>
        </p:txBody>
      </p:sp>
      <p:sp>
        <p:nvSpPr>
          <p:cNvPr id="21" name="TextBox 20"/>
          <p:cNvSpPr txBox="1"/>
          <p:nvPr/>
        </p:nvSpPr>
        <p:spPr>
          <a:xfrm>
            <a:off x="6215577" y="2648813"/>
            <a:ext cx="2826589" cy="2023631"/>
          </a:xfrm>
          <a:prstGeom prst="rect">
            <a:avLst/>
          </a:prstGeom>
          <a:solidFill>
            <a:srgbClr val="FEC0F8"/>
          </a:solidFill>
          <a:ln w="28575">
            <a:solidFill>
              <a:schemeClr val="tx1"/>
            </a:solid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1050" b="1" dirty="0">
                <a:solidFill>
                  <a:srgbClr val="FF0000"/>
                </a:solidFill>
              </a:rPr>
              <a:t>ACHIEVE ASTHMA FRIENDLY STATUS:</a:t>
            </a:r>
          </a:p>
          <a:p>
            <a:pPr marL="171450" indent="-171450">
              <a:buFont typeface="Arial" panose="020B0604020202020204" pitchFamily="34" charset="0"/>
              <a:buChar char="•"/>
            </a:pPr>
            <a:r>
              <a:rPr lang="en-US" sz="1050" dirty="0">
                <a:solidFill>
                  <a:schemeClr val="tx1"/>
                </a:solidFill>
              </a:rPr>
              <a:t>Named Asthma lead and Asthma Champion.</a:t>
            </a:r>
          </a:p>
          <a:p>
            <a:pPr marL="171450" indent="-171450">
              <a:buFont typeface="Arial" panose="020B0604020202020204" pitchFamily="34" charset="0"/>
              <a:buChar char="•"/>
            </a:pPr>
            <a:r>
              <a:rPr lang="en-US" sz="1050" dirty="0">
                <a:solidFill>
                  <a:schemeClr val="tx1"/>
                </a:solidFill>
              </a:rPr>
              <a:t>Asthma Champion to attend annual update. </a:t>
            </a:r>
          </a:p>
          <a:p>
            <a:pPr marL="171450" indent="-171450">
              <a:buFont typeface="Arial" panose="020B0604020202020204" pitchFamily="34" charset="0"/>
              <a:buChar char="•"/>
            </a:pPr>
            <a:r>
              <a:rPr lang="en-US" sz="1050" dirty="0">
                <a:solidFill>
                  <a:schemeClr val="tx1"/>
                </a:solidFill>
              </a:rPr>
              <a:t>Register of all known Asthmatics.</a:t>
            </a:r>
          </a:p>
          <a:p>
            <a:pPr marL="171450" indent="-171450">
              <a:buFont typeface="Arial" panose="020B0604020202020204" pitchFamily="34" charset="0"/>
              <a:buChar char="•"/>
            </a:pPr>
            <a:r>
              <a:rPr lang="en-US" sz="1050" dirty="0">
                <a:solidFill>
                  <a:schemeClr val="tx1"/>
                </a:solidFill>
              </a:rPr>
              <a:t>Has a clear Asthma Policy.</a:t>
            </a:r>
          </a:p>
          <a:p>
            <a:pPr marL="171450" indent="-171450">
              <a:buFont typeface="Arial" panose="020B0604020202020204" pitchFamily="34" charset="0"/>
              <a:buChar char="•"/>
            </a:pPr>
            <a:r>
              <a:rPr lang="en-US" sz="1050" dirty="0">
                <a:solidFill>
                  <a:schemeClr val="tx1"/>
                </a:solidFill>
              </a:rPr>
              <a:t>Allows easy access to inhalers.</a:t>
            </a:r>
          </a:p>
          <a:p>
            <a:pPr marL="171450" indent="-171450">
              <a:buFont typeface="Arial" panose="020B0604020202020204" pitchFamily="34" charset="0"/>
              <a:buChar char="•"/>
            </a:pPr>
            <a:r>
              <a:rPr lang="en-US" sz="1050" dirty="0">
                <a:solidFill>
                  <a:schemeClr val="tx1"/>
                </a:solidFill>
              </a:rPr>
              <a:t>Annual whole school staff training .</a:t>
            </a:r>
          </a:p>
          <a:p>
            <a:pPr marL="171450" indent="-171450">
              <a:buFont typeface="Arial" panose="020B0604020202020204" pitchFamily="34" charset="0"/>
              <a:buChar char="•"/>
            </a:pPr>
            <a:r>
              <a:rPr lang="en-US" sz="1050" dirty="0">
                <a:solidFill>
                  <a:schemeClr val="tx1"/>
                </a:solidFill>
              </a:rPr>
              <a:t>Displays emergency plan around the school.</a:t>
            </a:r>
          </a:p>
          <a:p>
            <a:pPr marL="171450" indent="-171450">
              <a:buFont typeface="Arial" panose="020B0604020202020204" pitchFamily="34" charset="0"/>
              <a:buChar char="•"/>
            </a:pPr>
            <a:r>
              <a:rPr lang="en-US" sz="1050" dirty="0">
                <a:solidFill>
                  <a:schemeClr val="tx1"/>
                </a:solidFill>
              </a:rPr>
              <a:t>Emergency Kits </a:t>
            </a:r>
          </a:p>
          <a:p>
            <a:pPr marL="171450" indent="-171450">
              <a:buFont typeface="Arial" panose="020B0604020202020204" pitchFamily="34" charset="0"/>
              <a:buChar char="•"/>
            </a:pPr>
            <a:r>
              <a:rPr lang="en-US" sz="1050" dirty="0">
                <a:solidFill>
                  <a:schemeClr val="tx1"/>
                </a:solidFill>
              </a:rPr>
              <a:t>Annual Asthma audit completed.</a:t>
            </a:r>
          </a:p>
          <a:p>
            <a:pPr marL="171450" indent="-171450">
              <a:buFont typeface="Arial" panose="020B0604020202020204" pitchFamily="34" charset="0"/>
              <a:buChar char="•"/>
            </a:pPr>
            <a:r>
              <a:rPr lang="en-US" sz="1050" dirty="0">
                <a:solidFill>
                  <a:schemeClr val="tx1"/>
                </a:solidFill>
              </a:rPr>
              <a:t>Monthly asthma form.</a:t>
            </a:r>
          </a:p>
          <a:p>
            <a:pPr algn="ctr"/>
            <a:endParaRPr lang="en-GB" sz="1000" b="1" dirty="0">
              <a:solidFill>
                <a:srgbClr val="FF0000"/>
              </a:solidFill>
            </a:endParaRPr>
          </a:p>
        </p:txBody>
      </p:sp>
      <p:sp>
        <p:nvSpPr>
          <p:cNvPr id="28" name="TextBox 27"/>
          <p:cNvSpPr txBox="1"/>
          <p:nvPr/>
        </p:nvSpPr>
        <p:spPr>
          <a:xfrm>
            <a:off x="81831" y="2357442"/>
            <a:ext cx="3094657" cy="1954381"/>
          </a:xfrm>
          <a:prstGeom prst="rect">
            <a:avLst/>
          </a:prstGeom>
          <a:solidFill>
            <a:srgbClr val="CC99FF"/>
          </a:solidFill>
          <a:ln w="12700">
            <a:solidFill>
              <a:schemeClr val="tx1"/>
            </a:solidFill>
          </a:ln>
        </p:spPr>
        <p:txBody>
          <a:bodyPr wrap="square" rtlCol="0">
            <a:spAutoFit/>
          </a:bodyPr>
          <a:lstStyle/>
          <a:p>
            <a:pPr algn="ctr"/>
            <a:r>
              <a:rPr lang="en-GB" sz="1050" b="1" dirty="0">
                <a:solidFill>
                  <a:schemeClr val="tx2">
                    <a:lumMod val="75000"/>
                  </a:schemeClr>
                </a:solidFill>
              </a:rPr>
              <a:t>REMEMBER!</a:t>
            </a:r>
          </a:p>
          <a:p>
            <a:r>
              <a:rPr lang="en-GB" sz="1000" i="1" dirty="0">
                <a:solidFill>
                  <a:schemeClr val="accent4">
                    <a:lumMod val="75000"/>
                  </a:schemeClr>
                </a:solidFill>
              </a:rPr>
              <a:t>Complete and email </a:t>
            </a:r>
            <a:r>
              <a:rPr lang="en-GB" sz="1000" b="1" i="1" dirty="0">
                <a:solidFill>
                  <a:schemeClr val="accent4">
                    <a:lumMod val="75000"/>
                  </a:schemeClr>
                </a:solidFill>
              </a:rPr>
              <a:t>asthma monthly return forms</a:t>
            </a:r>
            <a:r>
              <a:rPr lang="en-GB" sz="1000" i="1" dirty="0">
                <a:solidFill>
                  <a:schemeClr val="accent4">
                    <a:lumMod val="75000"/>
                  </a:schemeClr>
                </a:solidFill>
              </a:rPr>
              <a:t>, helping to identify children who need extra support to control their asthma! Email the forms to:</a:t>
            </a:r>
          </a:p>
          <a:p>
            <a:r>
              <a:rPr lang="en-GB" sz="1000" i="1" dirty="0">
                <a:solidFill>
                  <a:schemeClr val="accent4">
                    <a:lumMod val="75000"/>
                  </a:schemeClr>
                </a:solidFill>
                <a:hlinkClick r:id="rId3">
                  <a:extLst>
                    <a:ext uri="{A12FA001-AC4F-418D-AE19-62706E023703}">
                      <ahyp:hlinkClr xmlns:ahyp="http://schemas.microsoft.com/office/drawing/2018/hyperlinkcolor" xmlns="" val="tx"/>
                    </a:ext>
                  </a:extLst>
                </a:hlinkClick>
              </a:rPr>
              <a:t>thh-tr.PaedAsthma@nhs.net</a:t>
            </a:r>
            <a:endParaRPr lang="en-GB" sz="1000" i="1" dirty="0">
              <a:solidFill>
                <a:schemeClr val="accent4">
                  <a:lumMod val="75000"/>
                </a:schemeClr>
              </a:solidFill>
            </a:endParaRPr>
          </a:p>
          <a:p>
            <a:endParaRPr lang="en-GB" sz="1000" i="1" dirty="0">
              <a:solidFill>
                <a:schemeClr val="accent1">
                  <a:lumMod val="50000"/>
                </a:schemeClr>
              </a:solidFill>
            </a:endParaRPr>
          </a:p>
          <a:p>
            <a:pPr algn="ctr"/>
            <a:r>
              <a:rPr lang="en-GB" sz="1050" b="1" dirty="0">
                <a:solidFill>
                  <a:schemeClr val="tx2">
                    <a:lumMod val="75000"/>
                  </a:schemeClr>
                </a:solidFill>
              </a:rPr>
              <a:t>DON’T FORGET!</a:t>
            </a:r>
          </a:p>
          <a:p>
            <a:r>
              <a:rPr lang="en-GB" sz="1000" dirty="0">
                <a:solidFill>
                  <a:srgbClr val="FF0000"/>
                </a:solidFill>
              </a:rPr>
              <a:t>Get your whole school training booked  </a:t>
            </a:r>
            <a:r>
              <a:rPr lang="en-GB" sz="1000" b="1" dirty="0">
                <a:solidFill>
                  <a:srgbClr val="FF0000"/>
                </a:solidFill>
              </a:rPr>
              <a:t>This is an annual requirement - 85% of staff must attend.</a:t>
            </a:r>
          </a:p>
          <a:p>
            <a:endParaRPr lang="en-GB" sz="1000" b="1" dirty="0">
              <a:solidFill>
                <a:srgbClr val="FF0000"/>
              </a:solidFill>
            </a:endParaRPr>
          </a:p>
          <a:p>
            <a:r>
              <a:rPr lang="en-GB" sz="1000" dirty="0">
                <a:solidFill>
                  <a:schemeClr val="tx2">
                    <a:lumMod val="75000"/>
                  </a:schemeClr>
                </a:solidFill>
              </a:rPr>
              <a:t>Book to do your </a:t>
            </a:r>
            <a:r>
              <a:rPr lang="en-GB" sz="1000" b="1" dirty="0">
                <a:solidFill>
                  <a:schemeClr val="tx2">
                    <a:lumMod val="75000"/>
                  </a:schemeClr>
                </a:solidFill>
              </a:rPr>
              <a:t>asthma audit </a:t>
            </a:r>
            <a:r>
              <a:rPr lang="en-GB" sz="1000" dirty="0">
                <a:solidFill>
                  <a:schemeClr val="tx2">
                    <a:lumMod val="75000"/>
                  </a:schemeClr>
                </a:solidFill>
              </a:rPr>
              <a:t>with your school nurse – this helps your school achieve asthma friendly status!</a:t>
            </a:r>
          </a:p>
        </p:txBody>
      </p:sp>
      <p:sp>
        <p:nvSpPr>
          <p:cNvPr id="29" name="TextBox 28"/>
          <p:cNvSpPr txBox="1"/>
          <p:nvPr/>
        </p:nvSpPr>
        <p:spPr>
          <a:xfrm>
            <a:off x="3271681" y="2576453"/>
            <a:ext cx="2893574" cy="2092881"/>
          </a:xfrm>
          <a:prstGeom prst="rect">
            <a:avLst/>
          </a:prstGeom>
          <a:solidFill>
            <a:srgbClr val="F379A5"/>
          </a:solidFill>
          <a:ln w="28575">
            <a:solidFill>
              <a:schemeClr val="accent2">
                <a:lumMod val="75000"/>
              </a:schemeClr>
            </a:solidFill>
          </a:ln>
        </p:spPr>
        <p:txBody>
          <a:bodyPr wrap="square" rtlCol="0">
            <a:spAutoFit/>
          </a:bodyPr>
          <a:lstStyle/>
          <a:p>
            <a:pPr algn="ctr"/>
            <a:r>
              <a:rPr lang="en-US" sz="1000" b="1" dirty="0">
                <a:solidFill>
                  <a:schemeClr val="tx2">
                    <a:lumMod val="75000"/>
                  </a:schemeClr>
                </a:solidFill>
              </a:rPr>
              <a:t>Emergency inhaler kits:</a:t>
            </a:r>
          </a:p>
          <a:p>
            <a:pPr marL="171450" indent="-171450" algn="ctr">
              <a:buFont typeface="Arial" panose="020B0604020202020204" pitchFamily="34" charset="0"/>
              <a:buChar char="•"/>
            </a:pPr>
            <a:r>
              <a:rPr lang="en-US" sz="1000" b="1" dirty="0"/>
              <a:t>This must contain 2 inhalers and 2 spacers.  If used, the inhaler can be wiped clean and the chamber can be washed in warm soapy water and be allowed to air dry, both can then be used again for another child.</a:t>
            </a:r>
          </a:p>
          <a:p>
            <a:pPr marL="171450" indent="-171450" algn="ctr">
              <a:buFont typeface="Arial" panose="020B0604020202020204" pitchFamily="34" charset="0"/>
              <a:buChar char="•"/>
            </a:pPr>
            <a:r>
              <a:rPr lang="en-US" sz="1000" b="1" dirty="0"/>
              <a:t>Copy of the emergency plan.</a:t>
            </a:r>
          </a:p>
          <a:p>
            <a:pPr marL="171450" indent="-171450" algn="ctr">
              <a:buFont typeface="Arial" panose="020B0604020202020204" pitchFamily="34" charset="0"/>
              <a:buChar char="•"/>
            </a:pPr>
            <a:r>
              <a:rPr lang="en-US" sz="1000" b="1" dirty="0"/>
              <a:t>Monthly checks record.</a:t>
            </a:r>
          </a:p>
          <a:p>
            <a:pPr marL="171450" indent="-171450" algn="ctr">
              <a:buFont typeface="Arial" panose="020B0604020202020204" pitchFamily="34" charset="0"/>
              <a:buChar char="•"/>
            </a:pPr>
            <a:r>
              <a:rPr lang="en-US" sz="1000" b="1" dirty="0"/>
              <a:t>List of asthmatics who are permitted to use the inhaler.</a:t>
            </a:r>
          </a:p>
          <a:p>
            <a:pPr algn="ctr"/>
            <a:r>
              <a:rPr lang="en-US" sz="1000" b="1" i="1" dirty="0"/>
              <a:t>Consider how many kits are needed in your school and ensure staff know where these kits are!</a:t>
            </a:r>
          </a:p>
          <a:p>
            <a:pPr algn="ctr"/>
            <a:endParaRPr lang="en-US" sz="1000" b="1" i="1" dirty="0"/>
          </a:p>
        </p:txBody>
      </p:sp>
      <p:sp>
        <p:nvSpPr>
          <p:cNvPr id="3" name="TextBox 2">
            <a:extLst>
              <a:ext uri="{FF2B5EF4-FFF2-40B4-BE49-F238E27FC236}">
                <a16:creationId xmlns:a16="http://schemas.microsoft.com/office/drawing/2014/main" id="{89765302-3ECE-44B8-A1B2-3696B93A3584}"/>
              </a:ext>
            </a:extLst>
          </p:cNvPr>
          <p:cNvSpPr txBox="1"/>
          <p:nvPr/>
        </p:nvSpPr>
        <p:spPr>
          <a:xfrm>
            <a:off x="3288065" y="4760884"/>
            <a:ext cx="2796103" cy="1938992"/>
          </a:xfrm>
          <a:prstGeom prst="rect">
            <a:avLst/>
          </a:prstGeom>
          <a:solidFill>
            <a:schemeClr val="accent4">
              <a:lumMod val="40000"/>
              <a:lumOff val="60000"/>
            </a:schemeClr>
          </a:solidFill>
          <a:ln w="38100">
            <a:solidFill>
              <a:schemeClr val="accent3">
                <a:lumMod val="50000"/>
              </a:schemeClr>
            </a:solidFill>
            <a:prstDash val="solid"/>
          </a:ln>
        </p:spPr>
        <p:txBody>
          <a:bodyPr wrap="square" rtlCol="0">
            <a:spAutoFit/>
          </a:bodyPr>
          <a:lstStyle/>
          <a:p>
            <a:pPr algn="ctr"/>
            <a:r>
              <a:rPr lang="en-GB" sz="1200" b="1" dirty="0">
                <a:solidFill>
                  <a:srgbClr val="7030A0"/>
                </a:solidFill>
              </a:rPr>
              <a:t>Symbicort </a:t>
            </a:r>
          </a:p>
          <a:p>
            <a:pPr marL="171450" indent="-171450">
              <a:buFont typeface="Arial" panose="020B0604020202020204" pitchFamily="34" charset="0"/>
              <a:buChar char="•"/>
            </a:pPr>
            <a:r>
              <a:rPr lang="en-GB" altLang="en-US" sz="1200" dirty="0">
                <a:solidFill>
                  <a:srgbClr val="000000"/>
                </a:solidFill>
                <a:latin typeface="Calibri" panose="020F0502020204030204" pitchFamily="34" charset="0"/>
                <a:cs typeface="Times New Roman" panose="02020603050405020304" pitchFamily="18" charset="0"/>
              </a:rPr>
              <a:t>Reliever &amp; Preventer 2-in-1 device / medication.</a:t>
            </a:r>
          </a:p>
          <a:p>
            <a:pPr marL="171450" indent="-171450">
              <a:buFont typeface="Arial" panose="020B0604020202020204" pitchFamily="34" charset="0"/>
              <a:buChar char="•"/>
            </a:pPr>
            <a:r>
              <a:rPr lang="en-GB" altLang="en-US" sz="1200" dirty="0">
                <a:solidFill>
                  <a:srgbClr val="000000"/>
                </a:solidFill>
                <a:latin typeface="Calibri" panose="020F0502020204030204" pitchFamily="34" charset="0"/>
                <a:cs typeface="Calibri" panose="020F0502020204030204" pitchFamily="34" charset="0"/>
              </a:rPr>
              <a:t>Rarely used in primary school but being prescribed for some secondary school students</a:t>
            </a:r>
          </a:p>
          <a:p>
            <a:pPr marL="171450" indent="-171450">
              <a:buFont typeface="Arial" panose="020B0604020202020204" pitchFamily="34" charset="0"/>
              <a:buChar char="•"/>
            </a:pPr>
            <a:r>
              <a:rPr lang="en-GB" altLang="en-US" sz="1200" dirty="0">
                <a:solidFill>
                  <a:srgbClr val="000000"/>
                </a:solidFill>
                <a:latin typeface="Calibri" panose="020F0502020204030204" pitchFamily="34" charset="0"/>
                <a:cs typeface="Times New Roman" panose="02020603050405020304" pitchFamily="18" charset="0"/>
              </a:rPr>
              <a:t>The child or young person uses it as a preventer and reliever so there is no need for them to have a Salbutamol (Blue inhaler) </a:t>
            </a:r>
          </a:p>
        </p:txBody>
      </p:sp>
      <p:pic>
        <p:nvPicPr>
          <p:cNvPr id="18" name="Picture 2">
            <a:extLst>
              <a:ext uri="{FF2B5EF4-FFF2-40B4-BE49-F238E27FC236}">
                <a16:creationId xmlns:a16="http://schemas.microsoft.com/office/drawing/2014/main" id="{9512F648-D6F5-4B0A-9572-58A8CFB56CC7}"/>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10000" b="90000" l="10000" r="90000">
                        <a14:foregroundMark x1="33846" y1="44406" x2="33846" y2="44406"/>
                        <a14:foregroundMark x1="36752" y1="45629" x2="54188" y2="36888"/>
                        <a14:foregroundMark x1="54188" y1="36888" x2="60855" y2="57867"/>
                        <a14:foregroundMark x1="60855" y1="57867" x2="44957" y2="68881"/>
                        <a14:foregroundMark x1="44957" y1="68881" x2="52821" y2="48427"/>
                        <a14:foregroundMark x1="52821" y1="48427" x2="71453" y2="49301"/>
                        <a14:foregroundMark x1="71453" y1="49301" x2="70085" y2="70455"/>
                        <a14:foregroundMark x1="70085" y1="70455" x2="58632" y2="64336"/>
                        <a14:foregroundMark x1="50256" y1="47552" x2="31795" y2="43182"/>
                        <a14:foregroundMark x1="31795" y1="43182" x2="39145" y2="63462"/>
                        <a14:foregroundMark x1="39145" y1="63462" x2="50256" y2="47028"/>
                        <a14:foregroundMark x1="44274" y1="57867" x2="43077" y2="60490"/>
                        <a14:foregroundMark x1="50769" y1="37587" x2="55385" y2="30245"/>
                        <a14:foregroundMark x1="55385" y1="27273" x2="54701" y2="30594"/>
                        <a14:foregroundMark x1="62906" y1="43706" x2="58462" y2="23776"/>
                        <a14:foregroundMark x1="72137" y1="50175" x2="72137" y2="53497"/>
                        <a14:foregroundMark x1="68547" y1="69930" x2="69915" y2="73776"/>
                        <a14:foregroundMark x1="39316" y1="40210" x2="43077" y2="42832"/>
                        <a14:foregroundMark x1="72821" y1="50874" x2="82222" y2="52448"/>
                        <a14:foregroundMark x1="82564" y1="52098" x2="83590" y2="54371"/>
                        <a14:foregroundMark x1="82222" y1="51224" x2="82906" y2="51224"/>
                        <a14:foregroundMark x1="84957" y1="50874" x2="83590" y2="52797"/>
                        <a14:foregroundMark x1="40342" y1="39860" x2="50256" y2="36014"/>
                      </a14:backgroundRemoval>
                    </a14:imgEffect>
                  </a14:imgLayer>
                </a14:imgProps>
              </a:ext>
              <a:ext uri="{28A0092B-C50C-407E-A947-70E740481C1C}">
                <a14:useLocalDpi xmlns:a14="http://schemas.microsoft.com/office/drawing/2010/main" val="0"/>
              </a:ext>
            </a:extLst>
          </a:blip>
          <a:srcRect/>
          <a:stretch>
            <a:fillRect/>
          </a:stretch>
        </p:blipFill>
        <p:spPr bwMode="auto">
          <a:xfrm>
            <a:off x="8151981" y="3886928"/>
            <a:ext cx="992019" cy="849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s://www.asthma.org.uk/b3267b3a/globalassets/health-advice/inhalers-medicines-and-treatments/inhalers-and-spacers/preventerchartwebfsv8.jpg">
            <a:extLst>
              <a:ext uri="{FF2B5EF4-FFF2-40B4-BE49-F238E27FC236}">
                <a16:creationId xmlns:a16="http://schemas.microsoft.com/office/drawing/2014/main" id="{5B00173C-A694-4FCE-93E6-66EEACBCF2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47156" y="4735697"/>
            <a:ext cx="2763430" cy="2043379"/>
          </a:xfrm>
          <a:prstGeom prst="rect">
            <a:avLst/>
          </a:prstGeom>
          <a:noFill/>
          <a:ln w="57150">
            <a:solidFill>
              <a:schemeClr val="tx2">
                <a:lumMod val="60000"/>
                <a:lumOff val="40000"/>
              </a:schemeClr>
            </a:solidFill>
          </a:ln>
          <a:extLst>
            <a:ext uri="{909E8E84-426E-40DD-AFC4-6F175D3DCCD1}">
              <a14:hiddenFill xmlns:a14="http://schemas.microsoft.com/office/drawing/2010/main">
                <a:solidFill>
                  <a:srgbClr val="FFFFFF"/>
                </a:solidFill>
              </a14:hiddenFill>
            </a:ext>
          </a:extLst>
        </p:spPr>
      </p:pic>
      <p:pic>
        <p:nvPicPr>
          <p:cNvPr id="15" name="Picture 6">
            <a:extLst>
              <a:ext uri="{FF2B5EF4-FFF2-40B4-BE49-F238E27FC236}">
                <a16:creationId xmlns:a16="http://schemas.microsoft.com/office/drawing/2014/main" id="{03FBDF81-792A-415C-91C8-502CBF421BF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1834" y="4390069"/>
            <a:ext cx="2174059" cy="2291279"/>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CD1A482-5D32-426D-8203-D4F76E263A71}"/>
              </a:ext>
            </a:extLst>
          </p:cNvPr>
          <p:cNvSpPr txBox="1"/>
          <p:nvPr/>
        </p:nvSpPr>
        <p:spPr>
          <a:xfrm>
            <a:off x="2328653" y="4378860"/>
            <a:ext cx="892706" cy="1631216"/>
          </a:xfrm>
          <a:prstGeom prst="rect">
            <a:avLst/>
          </a:prstGeom>
          <a:noFill/>
          <a:ln w="28575">
            <a:solidFill>
              <a:schemeClr val="tx1"/>
            </a:solidFill>
          </a:ln>
        </p:spPr>
        <p:txBody>
          <a:bodyPr wrap="square" rtlCol="0">
            <a:spAutoFit/>
          </a:bodyPr>
          <a:lstStyle/>
          <a:p>
            <a:r>
              <a:rPr lang="en-GB" sz="1000" b="1" dirty="0"/>
              <a:t>Please ensure emergency plans are around the school – contact your school nurse if you would like more.</a:t>
            </a:r>
          </a:p>
        </p:txBody>
      </p:sp>
      <p:pic>
        <p:nvPicPr>
          <p:cNvPr id="19" name="Picture 11">
            <a:extLst>
              <a:ext uri="{FF2B5EF4-FFF2-40B4-BE49-F238E27FC236}">
                <a16:creationId xmlns:a16="http://schemas.microsoft.com/office/drawing/2014/main" id="{36AC4525-A356-46B4-A2DD-976E0473C7A8}"/>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64263" y="1443701"/>
            <a:ext cx="512291" cy="56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C15E7B84-CFE5-42B0-AA24-EB550BF5CCB3}"/>
              </a:ext>
            </a:extLst>
          </p:cNvPr>
          <p:cNvSpPr txBox="1"/>
          <p:nvPr/>
        </p:nvSpPr>
        <p:spPr>
          <a:xfrm>
            <a:off x="3235911" y="1161910"/>
            <a:ext cx="2893574" cy="1354217"/>
          </a:xfrm>
          <a:prstGeom prst="rect">
            <a:avLst/>
          </a:prstGeom>
          <a:solidFill>
            <a:schemeClr val="accent6">
              <a:lumMod val="40000"/>
              <a:lumOff val="60000"/>
            </a:schemeClr>
          </a:solidFill>
        </p:spPr>
        <p:txBody>
          <a:bodyPr wrap="square" rtlCol="0">
            <a:spAutoFit/>
          </a:bodyPr>
          <a:lstStyle/>
          <a:p>
            <a:pPr algn="just"/>
            <a:r>
              <a:rPr lang="en-GB" sz="1000" b="1" dirty="0">
                <a:cs typeface="Arial" panose="020B0604020202020204" pitchFamily="34" charset="0"/>
              </a:rPr>
              <a:t>SCHOOL NURSE CONTACT DETAILS:</a:t>
            </a:r>
            <a:endParaRPr lang="en-GB" sz="1000" dirty="0">
              <a:cs typeface="Arial" panose="020B0604020202020204" pitchFamily="34" charset="0"/>
            </a:endParaRPr>
          </a:p>
          <a:p>
            <a:pPr algn="just"/>
            <a:r>
              <a:rPr lang="en-GB" sz="1000" b="1" dirty="0">
                <a:cs typeface="Arial" panose="020B0604020202020204" pitchFamily="34" charset="0"/>
              </a:rPr>
              <a:t>TELEPHONE</a:t>
            </a:r>
            <a:r>
              <a:rPr lang="en-GB" sz="1000" dirty="0">
                <a:cs typeface="Arial" panose="020B0604020202020204" pitchFamily="34" charset="0"/>
              </a:rPr>
              <a:t>: 01895 891 302  </a:t>
            </a:r>
          </a:p>
          <a:p>
            <a:r>
              <a:rPr lang="en-GB" sz="1000" b="1" dirty="0">
                <a:cs typeface="Arial" panose="020B0604020202020204" pitchFamily="34" charset="0"/>
              </a:rPr>
              <a:t>EMAIL </a:t>
            </a:r>
            <a:r>
              <a:rPr lang="en-GB" sz="1000" dirty="0">
                <a:cs typeface="Arial" panose="020B0604020202020204" pitchFamily="34" charset="0"/>
              </a:rPr>
              <a:t>: </a:t>
            </a:r>
            <a:r>
              <a:rPr lang="en-GB" sz="1000" dirty="0">
                <a:cs typeface="Arial" panose="020B0604020202020204" pitchFamily="34" charset="0"/>
                <a:hlinkClick r:id="rId9">
                  <a:extLst>
                    <a:ext uri="{A12FA001-AC4F-418D-AE19-62706E023703}">
                      <ahyp:hlinkClr xmlns:ahyp="http://schemas.microsoft.com/office/drawing/2018/hyperlinkcolor" xmlns="" val="tx"/>
                    </a:ext>
                  </a:extLst>
                </a:hlinkClick>
              </a:rPr>
              <a:t>cnw-tr.hillingdonchildrencc@nhs.net</a:t>
            </a:r>
            <a:r>
              <a:rPr lang="en-GB" sz="1000" dirty="0">
                <a:cs typeface="Arial" panose="020B0604020202020204" pitchFamily="34" charset="0"/>
              </a:rPr>
              <a:t> </a:t>
            </a:r>
          </a:p>
          <a:p>
            <a:r>
              <a:rPr lang="en-GB" sz="1000" b="1" dirty="0">
                <a:cs typeface="Arial" panose="020B0604020202020204" pitchFamily="34" charset="0"/>
              </a:rPr>
              <a:t>WEBSITE</a:t>
            </a:r>
            <a:r>
              <a:rPr lang="en-GB" sz="1000" dirty="0">
                <a:cs typeface="Arial" panose="020B0604020202020204" pitchFamily="34" charset="0"/>
              </a:rPr>
              <a:t> : </a:t>
            </a:r>
            <a:r>
              <a:rPr lang="en-GB" sz="1000" dirty="0">
                <a:cs typeface="Arial" panose="020B0604020202020204" pitchFamily="34" charset="0"/>
                <a:hlinkClick r:id="rId10">
                  <a:extLst>
                    <a:ext uri="{A12FA001-AC4F-418D-AE19-62706E023703}">
                      <ahyp:hlinkClr xmlns:ahyp="http://schemas.microsoft.com/office/drawing/2018/hyperlinkcolor" xmlns="" val="tx"/>
                    </a:ext>
                  </a:extLst>
                </a:hlinkClick>
              </a:rPr>
              <a:t>www.hillingdoncyp.cnwl.nhs.uk/</a:t>
            </a:r>
            <a:endParaRPr lang="en-GB" sz="1000" dirty="0">
              <a:cs typeface="Arial" panose="020B0604020202020204" pitchFamily="34" charset="0"/>
            </a:endParaRPr>
          </a:p>
          <a:p>
            <a:r>
              <a:rPr lang="en-GB" sz="1000" dirty="0">
                <a:cs typeface="Arial" panose="020B0604020202020204" pitchFamily="34" charset="0"/>
              </a:rPr>
              <a:t>On our website, </a:t>
            </a:r>
            <a:r>
              <a:rPr lang="en-GB" sz="1050" dirty="0">
                <a:cs typeface="Arial" panose="020B0604020202020204" pitchFamily="34" charset="0"/>
              </a:rPr>
              <a:t>you can find more information about Asthma. </a:t>
            </a:r>
          </a:p>
          <a:p>
            <a:r>
              <a:rPr lang="en-GB" sz="1050" dirty="0">
                <a:cs typeface="Arial" panose="020B0604020202020204" pitchFamily="34" charset="0"/>
              </a:rPr>
              <a:t>You can also contact your allocated school nurse directly if you have any concerns about a child.    </a:t>
            </a:r>
          </a:p>
        </p:txBody>
      </p:sp>
      <p:pic>
        <p:nvPicPr>
          <p:cNvPr id="1028" name="Picture 4" descr="World Asthma Day 2024">
            <a:extLst>
              <a:ext uri="{FF2B5EF4-FFF2-40B4-BE49-F238E27FC236}">
                <a16:creationId xmlns:a16="http://schemas.microsoft.com/office/drawing/2014/main" id="{A1192FFD-C4C9-49ED-AF45-82D7A789CE3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04669" y="1161910"/>
            <a:ext cx="28575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illingdon CYP QR">
            <a:extLst>
              <a:ext uri="{FF2B5EF4-FFF2-40B4-BE49-F238E27FC236}">
                <a16:creationId xmlns:a16="http://schemas.microsoft.com/office/drawing/2014/main" id="{5580236F-D3F0-424B-96E6-192307F902EA}"/>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692475" y="1159756"/>
            <a:ext cx="433069" cy="43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7" descr="Symbicort 200/6 Turbohaler (AstraZeneca UK Ltd) 120 dose - RightBreathe">
            <a:extLst>
              <a:ext uri="{FF2B5EF4-FFF2-40B4-BE49-F238E27FC236}">
                <a16:creationId xmlns:a16="http://schemas.microsoft.com/office/drawing/2014/main" id="{7239DCCC-6C5D-433E-8FFF-2808619EB3C8}"/>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328653" y="6064125"/>
            <a:ext cx="907258" cy="670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7149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2138</TotalTime>
  <Words>378</Words>
  <Application>Microsoft Office PowerPoint</Application>
  <PresentationFormat>On-screen Show (4:3)</PresentationFormat>
  <Paragraphs>44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Hillingdon PCT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Rimell</dc:creator>
  <cp:lastModifiedBy>hbeavis.312</cp:lastModifiedBy>
  <cp:revision>190</cp:revision>
  <cp:lastPrinted>2020-02-12T14:41:40Z</cp:lastPrinted>
  <dcterms:created xsi:type="dcterms:W3CDTF">2016-02-09T14:09:19Z</dcterms:created>
  <dcterms:modified xsi:type="dcterms:W3CDTF">2024-03-15T07:46:10Z</dcterms:modified>
</cp:coreProperties>
</file>